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iFMXpatcKgG07Kk52VLuEsN/fD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2435541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e2435541a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2044fda1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2044fda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29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31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3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31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33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3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33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4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34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34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34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34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34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34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34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34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3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3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5" name="Google Shape;165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25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21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3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6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6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6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6"/>
    <p:sldLayoutId id="214748366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jstor.org/stable/40057364" TargetMode="External"/><Relationship Id="rId4" Type="http://schemas.openxmlformats.org/officeDocument/2006/relationships/hyperlink" Target="http://www.jstor.org/stable/26944728" TargetMode="External"/><Relationship Id="rId5" Type="http://schemas.openxmlformats.org/officeDocument/2006/relationships/hyperlink" Target="https://www.nbm.org/exhibition/hoops/" TargetMode="External"/><Relationship Id="rId6" Type="http://schemas.openxmlformats.org/officeDocument/2006/relationships/hyperlink" Target="http://www.jstor.org/stable/10.7758/rsf.2019.5.5.04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jstor.org/stable/26585556" TargetMode="External"/><Relationship Id="rId4" Type="http://schemas.openxmlformats.org/officeDocument/2006/relationships/hyperlink" Target="http://www.jstor.org/stable/26944731" TargetMode="External"/><Relationship Id="rId5" Type="http://schemas.openxmlformats.org/officeDocument/2006/relationships/hyperlink" Target="http://www.jstor.org/stable/25249108" TargetMode="External"/><Relationship Id="rId6" Type="http://schemas.openxmlformats.org/officeDocument/2006/relationships/hyperlink" Target="http://www.jstor.org/stable/23809644" TargetMode="External"/><Relationship Id="rId7" Type="http://schemas.openxmlformats.org/officeDocument/2006/relationships/hyperlink" Target="http://www.jstor.org/stable/40649711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jstor.org/stable/24563257" TargetMode="External"/><Relationship Id="rId4" Type="http://schemas.openxmlformats.org/officeDocument/2006/relationships/hyperlink" Target="http://www.jstor.org/stable/26753694" TargetMode="External"/><Relationship Id="rId5" Type="http://schemas.openxmlformats.org/officeDocument/2006/relationships/hyperlink" Target="http://www.jstor.org/stable/24718599" TargetMode="External"/><Relationship Id="rId6" Type="http://schemas.openxmlformats.org/officeDocument/2006/relationships/hyperlink" Target="http://www.jstor.org/stable/10.1086/679626" TargetMode="External"/><Relationship Id="rId7" Type="http://schemas.openxmlformats.org/officeDocument/2006/relationships/hyperlink" Target="http://www.jstor.org/stable/24718538" TargetMode="External"/><Relationship Id="rId8" Type="http://schemas.openxmlformats.org/officeDocument/2006/relationships/hyperlink" Target="https://www.nytimes.com/2015/08/30/magazine/the-meaning-of-serena-williams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jstor.org/stable/10.7758/rsf.2018.4.3.02" TargetMode="External"/><Relationship Id="rId4" Type="http://schemas.openxmlformats.org/officeDocument/2006/relationships/hyperlink" Target="http://www.jstor.org/stable/24810361" TargetMode="External"/><Relationship Id="rId5" Type="http://schemas.openxmlformats.org/officeDocument/2006/relationships/hyperlink" Target="http://www.jstor.org/stable/4858921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 on document with pen" id="172" name="Google Shape;172;p1"/>
          <p:cNvPicPr preferRelativeResize="0"/>
          <p:nvPr/>
        </p:nvPicPr>
        <p:blipFill rotWithShape="1">
          <a:blip r:embed="rId4">
            <a:alphaModFix amt="25000"/>
          </a:blip>
          <a:srcRect b="1508" l="0" r="8553" t="21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b="0" i="0" lang="en-US">
                <a:latin typeface="Century Gothic"/>
                <a:ea typeface="Century Gothic"/>
                <a:cs typeface="Century Gothic"/>
                <a:sym typeface="Century Gothic"/>
              </a:rPr>
              <a:t>The Wage Debate</a:t>
            </a:r>
            <a:endParaRPr/>
          </a:p>
        </p:txBody>
      </p:sp>
      <p:sp>
        <p:nvSpPr>
          <p:cNvPr id="174" name="Google Shape;174;p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n-US" sz="7600"/>
              <a:t>HOW DO WE REDUCE POVERTY AMONG LOW-INCOME WORKERS?</a:t>
            </a:r>
            <a:endParaRPr sz="7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400"/>
              <a:buFont typeface="Noto Sans Symbols"/>
              <a:buNone/>
            </a:pPr>
            <a:r>
              <a:t/>
            </a:r>
            <a:endParaRPr sz="7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400"/>
              <a:buFont typeface="Noto Sans Symbols"/>
              <a:buNone/>
            </a:pPr>
            <a:r>
              <a:rPr lang="en-US" sz="7600"/>
              <a:t>By Chirag Biswas</a:t>
            </a:r>
            <a:endParaRPr sz="7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75" name="Google Shape;175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2435541a6_0_0"/>
          <p:cNvSpPr txBox="1"/>
          <p:nvPr>
            <p:ph type="title"/>
          </p:nvPr>
        </p:nvSpPr>
        <p:spPr>
          <a:xfrm>
            <a:off x="650669" y="629266"/>
            <a:ext cx="33303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Century Gothic"/>
              <a:buNone/>
            </a:pPr>
            <a:r>
              <a:rPr lang="en-US" sz="2900"/>
              <a:t>Effects on Specific Industries</a:t>
            </a:r>
            <a:br>
              <a:rPr lang="en-US" sz="2900"/>
            </a:br>
            <a:endParaRPr sz="2900"/>
          </a:p>
        </p:txBody>
      </p:sp>
      <p:pic>
        <p:nvPicPr>
          <p:cNvPr id="277" name="Google Shape;277;ge2435541a6_0_0"/>
          <p:cNvPicPr preferRelativeResize="0"/>
          <p:nvPr/>
        </p:nvPicPr>
        <p:blipFill rotWithShape="1">
          <a:blip r:embed="rId4">
            <a:alphaModFix/>
          </a:blip>
          <a:srcRect b="0" l="12406" r="14010" t="0"/>
          <a:stretch/>
        </p:blipFill>
        <p:spPr>
          <a:xfrm>
            <a:off x="4634680" y="10"/>
            <a:ext cx="75601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e2435541a6_0_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e2435541a6_0_0"/>
          <p:cNvSpPr txBox="1"/>
          <p:nvPr>
            <p:ph idx="1" type="body"/>
          </p:nvPr>
        </p:nvSpPr>
        <p:spPr>
          <a:xfrm>
            <a:off x="650669" y="2438400"/>
            <a:ext cx="33303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- Restaurant Industry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Char char="►"/>
            </a:pPr>
            <a:r>
              <a:rPr lang="en-US"/>
              <a:t>- Wage increase might negatively affect workers based off "pooling"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Char char="►"/>
            </a:pPr>
            <a:r>
              <a:rPr lang="en-US"/>
              <a:t>- Little effect on unemployment (Even, 22-23.)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80" name="Google Shape;280;ge2435541a6_0_0"/>
          <p:cNvSpPr txBox="1"/>
          <p:nvPr/>
        </p:nvSpPr>
        <p:spPr>
          <a:xfrm flipH="1">
            <a:off x="8478644" y="5484025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(Seattle Metropolitan)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oy plastic numbers" id="286" name="Google Shape;286;p9"/>
          <p:cNvPicPr preferRelativeResize="0"/>
          <p:nvPr/>
        </p:nvPicPr>
        <p:blipFill rotWithShape="1">
          <a:blip r:embed="rId3">
            <a:alphaModFix amt="35000"/>
          </a:blip>
          <a:srcRect b="7060" l="0" r="-2" t="854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9"/>
          <p:cNvSpPr txBox="1"/>
          <p:nvPr>
            <p:ph type="title"/>
          </p:nvPr>
        </p:nvSpPr>
        <p:spPr>
          <a:xfrm>
            <a:off x="358038" y="3073254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Alternative Strategies</a:t>
            </a:r>
            <a:br>
              <a:rPr lang="en-US"/>
            </a:br>
            <a:endParaRPr/>
          </a:p>
        </p:txBody>
      </p:sp>
      <p:sp>
        <p:nvSpPr>
          <p:cNvPr id="288" name="Google Shape;288;p9"/>
          <p:cNvSpPr txBox="1"/>
          <p:nvPr>
            <p:ph idx="1" type="body"/>
          </p:nvPr>
        </p:nvSpPr>
        <p:spPr>
          <a:xfrm>
            <a:off x="6316507" y="133738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EITC for low-income families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Char char="►"/>
            </a:pPr>
            <a:r>
              <a:rPr lang="en-US" sz="2800"/>
              <a:t>SNAP for nutrition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Char char="►"/>
            </a:pPr>
            <a:r>
              <a:rPr lang="en-US" sz="2800"/>
              <a:t>Expansions of these programs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Char char="►"/>
            </a:pPr>
            <a:r>
              <a:rPr lang="en-US" sz="2800"/>
              <a:t>Tax Decreases 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Char char="►"/>
            </a:pPr>
            <a:r>
              <a:rPr lang="en-US" sz="2800"/>
              <a:t>Could stimulate the economy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Char char="►"/>
            </a:pPr>
            <a:r>
              <a:rPr lang="en-US" sz="2800"/>
              <a:t>(Romich, 18-22.)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10"/>
          <p:cNvSpPr txBox="1"/>
          <p:nvPr>
            <p:ph type="title"/>
          </p:nvPr>
        </p:nvSpPr>
        <p:spPr>
          <a:xfrm>
            <a:off x="643855" y="1447799"/>
            <a:ext cx="3108626" cy="1444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200"/>
              <a:buFont typeface="Century Gothic"/>
              <a:buNone/>
            </a:pPr>
            <a:r>
              <a:rPr lang="en-US" sz="3200">
                <a:solidFill>
                  <a:srgbClr val="EBEBEB"/>
                </a:solidFill>
              </a:rPr>
              <a:t>Inflation</a:t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3948110" y="-1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10"/>
          <p:cNvSpPr/>
          <p:nvPr/>
        </p:nvSpPr>
        <p:spPr>
          <a:xfrm rot="-5400000">
            <a:off x="4747655" y="-586345"/>
            <a:ext cx="6858001" cy="8030691"/>
          </a:xfrm>
          <a:custGeom>
            <a:rect b="b" l="l" r="r" t="t"/>
            <a:pathLst>
              <a:path extrusionOk="0" h="8030691" w="685800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97" name="Google Shape;297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 txBox="1"/>
          <p:nvPr>
            <p:ph idx="1" type="body"/>
          </p:nvPr>
        </p:nvSpPr>
        <p:spPr>
          <a:xfrm>
            <a:off x="643855" y="3072385"/>
            <a:ext cx="3108057" cy="2947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- </a:t>
            </a:r>
            <a:r>
              <a:rPr lang="en-US">
                <a:solidFill>
                  <a:schemeClr val="lt1"/>
                </a:solidFill>
              </a:rPr>
              <a:t>Rate of value change of currency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lt1"/>
                </a:solidFill>
              </a:rPr>
              <a:t>- Wages eventually fall due to inflation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lt1"/>
                </a:solidFill>
              </a:rPr>
              <a:t>- Helps by indexing wages to inflation rate </a:t>
            </a:r>
            <a:endParaRPr/>
          </a:p>
        </p:txBody>
      </p:sp>
      <p:pic>
        <p:nvPicPr>
          <p:cNvPr descr="Chart, line chart&#10;&#10;Description automatically generated" id="299" name="Google Shape;2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9171" y="1447799"/>
            <a:ext cx="6394407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0"/>
          <p:cNvSpPr txBox="1"/>
          <p:nvPr/>
        </p:nvSpPr>
        <p:spPr>
          <a:xfrm>
            <a:off x="10002644" y="622052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(Financial Times)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agnifying glass on clear background" id="306" name="Google Shape;306;p11"/>
          <p:cNvPicPr preferRelativeResize="0"/>
          <p:nvPr/>
        </p:nvPicPr>
        <p:blipFill rotWithShape="1">
          <a:blip r:embed="rId3">
            <a:alphaModFix amt="40000"/>
          </a:blip>
          <a:srcRect b="15725" l="0" r="-2" t="0"/>
          <a:stretch/>
        </p:blipFill>
        <p:spPr>
          <a:xfrm>
            <a:off x="-27858" y="46473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1"/>
          <p:cNvSpPr txBox="1"/>
          <p:nvPr>
            <p:ph type="ctrTitle"/>
          </p:nvPr>
        </p:nvSpPr>
        <p:spPr>
          <a:xfrm>
            <a:off x="2000589" y="434898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To Conclude </a:t>
            </a:r>
            <a:endParaRPr/>
          </a:p>
        </p:txBody>
      </p:sp>
      <p:sp>
        <p:nvSpPr>
          <p:cNvPr id="308" name="Google Shape;308;p1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Bibliography</a:t>
            </a:r>
            <a:endParaRPr/>
          </a:p>
        </p:txBody>
      </p:sp>
      <p:sp>
        <p:nvSpPr>
          <p:cNvPr id="314" name="Google Shape;314;p1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71780" lvl="0" marL="3429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Aaronson, Daniel, et al. “The Minimum Wage, Restaurant Prices, and Labor Market Structure.” </a:t>
            </a:r>
            <a:r>
              <a:rPr i="1" lang="en-US"/>
              <a:t>The Journal of Human Resources</a:t>
            </a:r>
            <a:r>
              <a:rPr lang="en-US"/>
              <a:t>, vol. 43, no. 3, 2008, pp. 688–720. </a:t>
            </a:r>
            <a:r>
              <a:rPr i="1" lang="en-US"/>
              <a:t>JSTOR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www.jstor.org/stable/40057364</a:t>
            </a:r>
            <a:r>
              <a:rPr lang="en-US"/>
              <a:t>. Accessed 14 Apr. 2021.</a:t>
            </a:r>
            <a:endParaRPr/>
          </a:p>
          <a:p>
            <a:pPr indent="-27178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Addison, John T. “The Effects of Minimum Wages on Employment: The Legacy of </a:t>
            </a:r>
            <a:r>
              <a:rPr i="1" lang="en-US"/>
              <a:t>Myth and Measurement</a:t>
            </a:r>
            <a:r>
              <a:rPr lang="en-US"/>
              <a:t>.” </a:t>
            </a:r>
            <a:r>
              <a:rPr i="1" lang="en-US"/>
              <a:t>ILR Review</a:t>
            </a:r>
            <a:r>
              <a:rPr lang="en-US"/>
              <a:t>, vol. 70, no. 3, 2017, pp. 814–818. </a:t>
            </a:r>
            <a:r>
              <a:rPr i="1" lang="en-US"/>
              <a:t>JSTOR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www.jstor.org/stable/26944728</a:t>
            </a:r>
            <a:r>
              <a:rPr lang="en-US"/>
              <a:t>. Accessed 20 Apr. 2021.</a:t>
            </a:r>
            <a:endParaRPr/>
          </a:p>
          <a:p>
            <a:pPr indent="-27178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27178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Bamberger, Bill. </a:t>
            </a:r>
            <a:r>
              <a:rPr i="1" lang="en-US"/>
              <a:t>Hoops</a:t>
            </a:r>
            <a:r>
              <a:rPr lang="en-US"/>
              <a:t>. The National Building Museum,2016, 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https://www.nbm.org/exhibition/hoops/</a:t>
            </a:r>
            <a:endParaRPr/>
          </a:p>
          <a:p>
            <a:pPr indent="-27178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Brown, Charles C., and Daniel S. Hamermesh. “Wages and Hours Laws: What Do We Know? What Can Be Done?” </a:t>
            </a:r>
            <a:r>
              <a:rPr i="1" lang="en-US"/>
              <a:t>RSF: The Russell Sage Foundation Journal of the Social Sciences</a:t>
            </a:r>
            <a:r>
              <a:rPr lang="en-US"/>
              <a:t>, vol. 5, no. 5, 2019, pp. 68–87. </a:t>
            </a:r>
            <a:r>
              <a:rPr i="1" lang="en-US"/>
              <a:t>JSTOR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www.jstor.org/stable/10.7758/rsf.2019.5.5.04</a:t>
            </a:r>
            <a:r>
              <a:rPr lang="en-US"/>
              <a:t>. Accessed 16 Apr. 2021.</a:t>
            </a:r>
            <a:endParaRPr/>
          </a:p>
          <a:p>
            <a:pPr indent="-27178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27178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27178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Bibliography cont.</a:t>
            </a:r>
            <a:endParaRPr/>
          </a:p>
        </p:txBody>
      </p:sp>
      <p:sp>
        <p:nvSpPr>
          <p:cNvPr id="320" name="Google Shape;320;p1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CAMPOLIETI, MICHELE. “Effects of Minimum Wages on Employment Dynamics and Prices in the Restaurant Sector: Canada, 1983–2016.” </a:t>
            </a:r>
            <a:r>
              <a:rPr i="1" lang="en-US"/>
              <a:t>Canadian Public Policy / Analyse De Politiques</a:t>
            </a:r>
            <a:r>
              <a:rPr lang="en-US"/>
              <a:t>, vol. 44, no. 4, 2018, pp. 317–341. </a:t>
            </a:r>
            <a:r>
              <a:rPr i="1" lang="en-US"/>
              <a:t>JSTOR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www.jstor.org/stable/26585556</a:t>
            </a:r>
            <a:r>
              <a:rPr lang="en-US"/>
              <a:t>. Accessed 16 Apr.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Card, David, and Alan B. Krueger. “</a:t>
            </a:r>
            <a:r>
              <a:rPr i="1" lang="en-US"/>
              <a:t>Myth and Measurement</a:t>
            </a:r>
            <a:r>
              <a:rPr lang="en-US"/>
              <a:t> and the Theory and Practice of Labor Economics.” </a:t>
            </a:r>
            <a:r>
              <a:rPr i="1" lang="en-US"/>
              <a:t>ILR Review</a:t>
            </a:r>
            <a:r>
              <a:rPr lang="en-US"/>
              <a:t>, vol. 70, no. 3, 2017, pp. 826–831. </a:t>
            </a:r>
            <a:r>
              <a:rPr i="1" lang="en-US"/>
              <a:t>JSTOR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www.jstor.org/stable/26944731</a:t>
            </a:r>
            <a:r>
              <a:rPr lang="en-US"/>
              <a:t>. Accessed 14 Apr.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Dube, Arindrajit, et al. “The Economic Effects of a Citywide Minimum Wage.” </a:t>
            </a:r>
            <a:r>
              <a:rPr i="1" lang="en-US"/>
              <a:t>Industrial and Labor Relations Review</a:t>
            </a:r>
            <a:r>
              <a:rPr lang="en-US"/>
              <a:t>, vol. 60, no. 4, 2007, pp. 522–543. </a:t>
            </a:r>
            <a:r>
              <a:rPr i="1" lang="en-US"/>
              <a:t>JSTOR</a:t>
            </a:r>
            <a:r>
              <a:rPr lang="en-US"/>
              <a:t>, </a:t>
            </a:r>
            <a:r>
              <a:rPr lang="en-US" u="sng">
                <a:solidFill>
                  <a:schemeClr val="hlink"/>
                </a:solidFill>
                <a:hlinkClick r:id="rId5"/>
              </a:rPr>
              <a:t>www.jstor.org/stable/25249108</a:t>
            </a:r>
            <a:r>
              <a:rPr lang="en-US"/>
              <a:t>. Accessed 12 Apr.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Even, William E., and David A. Macpherson. “The Effect of the Tipped Minimum Wage on Employees in the U.S. Restaurant Industry.” </a:t>
            </a:r>
            <a:r>
              <a:rPr i="1" lang="en-US"/>
              <a:t>Southern Economic Journal</a:t>
            </a:r>
            <a:r>
              <a:rPr lang="en-US"/>
              <a:t>, vol. 80, no. 3, 2014, pp. 633–655.,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www.jstor.org/stable/23809644</a:t>
            </a:r>
            <a:r>
              <a:rPr lang="en-US"/>
              <a:t>. Accessed 13 Apr.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Hill, Heather D., and Jennifer Romich. “How Will Higher Minimum Wages Affect Family Life and Children’s Well‐Being?” </a:t>
            </a:r>
            <a:r>
              <a:rPr i="1" lang="en-US"/>
              <a:t>Child Development Perspectives</a:t>
            </a:r>
            <a:r>
              <a:rPr lang="en-US"/>
              <a:t>, vol. 12, no. 2, June 2018, pp. 109–114. </a:t>
            </a:r>
            <a:r>
              <a:rPr i="1" lang="en-US"/>
              <a:t>EBSCOhost</a:t>
            </a:r>
            <a:r>
              <a:rPr lang="en-US"/>
              <a:t>, doi:10.1111/cdep.12270.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KAUFMAN, BRUCE E. “INSTITUTIONAL ECONOMICS AND THE MINIMUM WAGE: BROADENING THE THEORETICAL AND POLICY DEBATE.” </a:t>
            </a:r>
            <a:r>
              <a:rPr i="1" lang="en-US"/>
              <a:t>Industrial and Labor Relations Review</a:t>
            </a:r>
            <a:r>
              <a:rPr lang="en-US"/>
              <a:t>, vol. 63, no. 3, 2010, pp. 427–453. </a:t>
            </a:r>
            <a:r>
              <a:rPr i="1" lang="en-US"/>
              <a:t>JSTOR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www.jstor.org/stable/40649711</a:t>
            </a:r>
            <a:r>
              <a:rPr lang="en-US"/>
              <a:t>. Accessed 24 Mar. 2021.</a:t>
            </a:r>
            <a:endParaRPr/>
          </a:p>
          <a:p>
            <a:pPr indent="-28702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Bibliography Cont.</a:t>
            </a:r>
            <a:endParaRPr/>
          </a:p>
        </p:txBody>
      </p:sp>
      <p:sp>
        <p:nvSpPr>
          <p:cNvPr id="326" name="Google Shape;326;p1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Lee, Dwight R. “The Two Moralities of the Minimum Wage.” </a:t>
            </a:r>
            <a:r>
              <a:rPr i="1" lang="en-US"/>
              <a:t>The Independent Review</a:t>
            </a:r>
            <a:r>
              <a:rPr lang="en-US"/>
              <a:t>, vol. 19, no. 1, 2014, pp. 37–46. </a:t>
            </a:r>
            <a:r>
              <a:rPr i="1" lang="en-US"/>
              <a:t>JSTOR</a:t>
            </a:r>
            <a:r>
              <a:rPr lang="en-US"/>
              <a:t>,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www.jstor.org/stable/24563257</a:t>
            </a:r>
            <a:r>
              <a:rPr lang="en-US"/>
              <a:t>. Accessed 25 Mar.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LOPRESTI, JOHN W., and KEVIN J MUMFORD. “WHO BENEFITS FROM A MINIMUM WAGE INCREASE?” </a:t>
            </a:r>
            <a:r>
              <a:rPr i="1" lang="en-US"/>
              <a:t>ILR Review</a:t>
            </a:r>
            <a:r>
              <a:rPr lang="en-US"/>
              <a:t>, vol. 69, no. 5, 2016, pp. 1171–1190. </a:t>
            </a:r>
            <a:r>
              <a:rPr i="1" lang="en-US"/>
              <a:t>JSTOR</a:t>
            </a:r>
            <a:r>
              <a:rPr lang="en-US"/>
              <a:t>,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www.jstor.org/stable/26753694</a:t>
            </a:r>
            <a:r>
              <a:rPr lang="en-US"/>
              <a:t>. Accessed 24 Mar.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Luce, Stephanie. “$15 Per Hour or Bust: An Appraisal of the Higher Wages Movement.” </a:t>
            </a:r>
            <a:r>
              <a:rPr i="1" lang="en-US"/>
              <a:t>New Labor Forum</a:t>
            </a:r>
            <a:r>
              <a:rPr lang="en-US"/>
              <a:t>, vol. 24, no. 2, 2015, pp. 72–79.,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www.jstor.org/stable/24718599</a:t>
            </a:r>
            <a:r>
              <a:rPr lang="en-US"/>
              <a:t>. Accessed 12 Apr.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MaCurdy, Thomas. “How Effective Is the Minimum Wage at Supporting the Poor?” Journal of Political Economy, vol. 123, no. 2, 2015, pp. 497–545. JSTOR,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www.jstor.org/stable/10.1086/679626</a:t>
            </a:r>
            <a:r>
              <a:rPr lang="en-US"/>
              <a:t>. Accessed 12 Apr.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Mishel, Lawrence, et al. “Wage Inequality: A Story of Policy Choices.” </a:t>
            </a:r>
            <a:r>
              <a:rPr i="1" lang="en-US"/>
              <a:t>New Labor Forum</a:t>
            </a:r>
            <a:r>
              <a:rPr lang="en-US"/>
              <a:t>, vol. 23, no. 3, 2014, pp. 26–31.,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www.jstor.org/stable/24718538</a:t>
            </a:r>
            <a:r>
              <a:rPr lang="en-US"/>
              <a:t>. Accessed 20 Apr. 2021.</a:t>
            </a:r>
            <a:endParaRPr/>
          </a:p>
          <a:p>
            <a:pPr indent="-28702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Rankine, Claudia.  </a:t>
            </a:r>
            <a:r>
              <a:rPr i="1" lang="en-US"/>
              <a:t>The Meaning of Serena Williams.</a:t>
            </a:r>
            <a:r>
              <a:rPr lang="en-US"/>
              <a:t> The New York Times Magazine, August 25, 2015. 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https://www.nytimes.com/2015/08/30/magazine/the-meaning-of-serena-williams.html</a:t>
            </a:r>
            <a:endParaRPr/>
          </a:p>
          <a:p>
            <a:pPr indent="-28702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Bibliography cont.</a:t>
            </a:r>
            <a:endParaRPr/>
          </a:p>
        </p:txBody>
      </p:sp>
      <p:sp>
        <p:nvSpPr>
          <p:cNvPr id="332" name="Google Shape;332;p1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/>
              <a:t>Jennifer Romich, and Heather D. Hill. “Coupling a Federal Minimum Wage Hike with Public Investments to Make Work Pay and Reduce Poverty.” </a:t>
            </a:r>
            <a:r>
              <a:rPr i="1" lang="en-US"/>
              <a:t>RSF: The Russell Sage Foundation Journal of the Social Sciences</a:t>
            </a:r>
            <a:r>
              <a:rPr lang="en-US"/>
              <a:t>, vol. 4, no. 3, 2018, pp. 22–43. </a:t>
            </a:r>
            <a:r>
              <a:rPr i="1" lang="en-US"/>
              <a:t>JSTOR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www.jstor.org/stable/10.7758/rsf.2018.4.3.02</a:t>
            </a:r>
            <a:r>
              <a:rPr lang="en-US"/>
              <a:t>. Accessed 14 Apr. 2021.</a:t>
            </a:r>
            <a:endParaRPr/>
          </a:p>
          <a:p>
            <a:pPr indent="-26416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SABIA, JOSEPH J., et al. “WHEN GOOD MEASUREMENT GOES WRONG: NEW EVIDENCE THAT NEW YORK STATE'S MINIMUM WAGE REDUCED EMPLOYMENT.” </a:t>
            </a:r>
            <a:r>
              <a:rPr i="1" lang="en-US"/>
              <a:t>ILR Review</a:t>
            </a:r>
            <a:r>
              <a:rPr lang="en-US"/>
              <a:t>, vol. 69, no. 2, 2016, pp. 312–319.,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www.jstor.org/stable/24810361</a:t>
            </a:r>
            <a:r>
              <a:rPr lang="en-US"/>
              <a:t>. Accessed 25 Mar. 2021.</a:t>
            </a:r>
            <a:endParaRPr/>
          </a:p>
          <a:p>
            <a:pPr indent="-26416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Tsao, Tsu-Yu, et al. “Estimating Potential Reductions in Premature Mortality in New York City From Raising the Minimum Wage to $15.” </a:t>
            </a:r>
            <a:r>
              <a:rPr i="1" lang="en-US"/>
              <a:t>American Journal of Public Health</a:t>
            </a:r>
            <a:r>
              <a:rPr lang="en-US"/>
              <a:t>, vol. 106, no. 6, June 2016, pp. 1036–1041. </a:t>
            </a:r>
            <a:r>
              <a:rPr i="1" lang="en-US"/>
              <a:t>EBSCOhost</a:t>
            </a:r>
            <a:r>
              <a:rPr lang="en-US"/>
              <a:t>, doi:10.2105/AJPH.2016.303188.</a:t>
            </a:r>
            <a:endParaRPr/>
          </a:p>
          <a:p>
            <a:pPr indent="-26416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Char char="►"/>
            </a:pPr>
            <a:r>
              <a:rPr lang="en-US"/>
              <a:t>Wilmers, Nathan. “Wage Stagnation and Buyer Power: How Buyer-Supplier Relations Affect U.S. Workers’ Wages, 1978 to 2014.” </a:t>
            </a:r>
            <a:r>
              <a:rPr i="1" lang="en-US"/>
              <a:t>American Sociological Review</a:t>
            </a:r>
            <a:r>
              <a:rPr lang="en-US"/>
              <a:t>, vol. 83, no. 2, 2018, pp. 213–242. </a:t>
            </a:r>
            <a:r>
              <a:rPr i="1" lang="en-US"/>
              <a:t>JSTOR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www.jstor.org/stable/48589214</a:t>
            </a:r>
            <a:r>
              <a:rPr lang="en-US"/>
              <a:t>. Accessed 15 Apr. 2021.</a:t>
            </a:r>
            <a:endParaRPr/>
          </a:p>
          <a:p>
            <a:pPr indent="-26416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2044fda17_0_0"/>
          <p:cNvSpPr txBox="1"/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e2044fda17_0_0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e2044fda1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121" y="1382343"/>
            <a:ext cx="3347124" cy="4462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04040"/>
            </a:gs>
            <a:gs pos="100000">
              <a:srgbClr val="292929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blic Domain Picture | East Front of the U.S. Capitol at ..." id="187" name="Google Shape;187;p2"/>
          <p:cNvPicPr preferRelativeResize="0"/>
          <p:nvPr/>
        </p:nvPicPr>
        <p:blipFill rotWithShape="1">
          <a:blip r:embed="rId3">
            <a:alphaModFix amt="25000"/>
          </a:blip>
          <a:srcRect b="13453" l="0" r="0" t="1960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Origins</a:t>
            </a:r>
            <a:endParaRPr/>
          </a:p>
        </p:txBody>
      </p:sp>
      <p:grpSp>
        <p:nvGrpSpPr>
          <p:cNvPr id="189" name="Google Shape;189;p2"/>
          <p:cNvGrpSpPr/>
          <p:nvPr/>
        </p:nvGrpSpPr>
        <p:grpSpPr>
          <a:xfrm>
            <a:off x="1103313" y="2052638"/>
            <a:ext cx="8947150" cy="4195761"/>
            <a:chOff x="0" y="0"/>
            <a:chExt cx="8947150" cy="4195761"/>
          </a:xfrm>
        </p:grpSpPr>
        <p:cxnSp>
          <p:nvCxnSpPr>
            <p:cNvPr id="190" name="Google Shape;190;p2"/>
            <p:cNvCxnSpPr/>
            <p:nvPr/>
          </p:nvCxnSpPr>
          <p:spPr>
            <a:xfrm>
              <a:off x="0" y="0"/>
              <a:ext cx="8947150" cy="0"/>
            </a:xfrm>
            <a:prstGeom prst="straightConnector1">
              <a:avLst/>
            </a:prstGeom>
            <a:solidFill>
              <a:srgbClr val="E6B726"/>
            </a:solidFill>
            <a:ln cap="rnd" cmpd="sng" w="19050">
              <a:solidFill>
                <a:srgbClr val="E6B7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1" name="Google Shape;191;p2"/>
            <p:cNvSpPr/>
            <p:nvPr/>
          </p:nvSpPr>
          <p:spPr>
            <a:xfrm>
              <a:off x="0" y="0"/>
              <a:ext cx="8947150" cy="1048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 txBox="1"/>
            <p:nvPr/>
          </p:nvSpPr>
          <p:spPr>
            <a:xfrm>
              <a:off x="0" y="0"/>
              <a:ext cx="8947150" cy="1048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entury Gothic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Great Depression</a:t>
              </a:r>
              <a:endPara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93" name="Google Shape;193;p2"/>
            <p:cNvCxnSpPr/>
            <p:nvPr/>
          </p:nvCxnSpPr>
          <p:spPr>
            <a:xfrm>
              <a:off x="0" y="1048940"/>
              <a:ext cx="8947150" cy="0"/>
            </a:xfrm>
            <a:prstGeom prst="straightConnector1">
              <a:avLst/>
            </a:prstGeom>
            <a:solidFill>
              <a:srgbClr val="E6B726"/>
            </a:solidFill>
            <a:ln cap="rnd" cmpd="sng" w="19050">
              <a:solidFill>
                <a:srgbClr val="E6B7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4" name="Google Shape;194;p2"/>
            <p:cNvSpPr/>
            <p:nvPr/>
          </p:nvSpPr>
          <p:spPr>
            <a:xfrm>
              <a:off x="0" y="1048940"/>
              <a:ext cx="8947150" cy="1048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 txBox="1"/>
            <p:nvPr/>
          </p:nvSpPr>
          <p:spPr>
            <a:xfrm>
              <a:off x="0" y="1048940"/>
              <a:ext cx="8947150" cy="1048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entury Gothic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Fair Labor Standards Act of 1938</a:t>
              </a:r>
              <a:endPara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96" name="Google Shape;196;p2"/>
            <p:cNvCxnSpPr/>
            <p:nvPr/>
          </p:nvCxnSpPr>
          <p:spPr>
            <a:xfrm>
              <a:off x="0" y="2097880"/>
              <a:ext cx="8947150" cy="0"/>
            </a:xfrm>
            <a:prstGeom prst="straightConnector1">
              <a:avLst/>
            </a:prstGeom>
            <a:solidFill>
              <a:srgbClr val="E6B726"/>
            </a:solidFill>
            <a:ln cap="rnd" cmpd="sng" w="19050">
              <a:solidFill>
                <a:srgbClr val="E6B7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7" name="Google Shape;197;p2"/>
            <p:cNvSpPr/>
            <p:nvPr/>
          </p:nvSpPr>
          <p:spPr>
            <a:xfrm>
              <a:off x="0" y="2097881"/>
              <a:ext cx="8947150" cy="1048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 txBox="1"/>
            <p:nvPr/>
          </p:nvSpPr>
          <p:spPr>
            <a:xfrm>
              <a:off x="0" y="2097881"/>
              <a:ext cx="8947150" cy="1048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entury Gothic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Signed by FDR</a:t>
              </a:r>
              <a:endPara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99" name="Google Shape;199;p2"/>
            <p:cNvCxnSpPr/>
            <p:nvPr/>
          </p:nvCxnSpPr>
          <p:spPr>
            <a:xfrm>
              <a:off x="0" y="3146821"/>
              <a:ext cx="8947150" cy="0"/>
            </a:xfrm>
            <a:prstGeom prst="straightConnector1">
              <a:avLst/>
            </a:prstGeom>
            <a:solidFill>
              <a:srgbClr val="E6B726"/>
            </a:solidFill>
            <a:ln cap="rnd" cmpd="sng" w="19050">
              <a:solidFill>
                <a:srgbClr val="E6B7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0" name="Google Shape;200;p2"/>
            <p:cNvSpPr/>
            <p:nvPr/>
          </p:nvSpPr>
          <p:spPr>
            <a:xfrm>
              <a:off x="0" y="3146821"/>
              <a:ext cx="8947150" cy="1048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 txBox="1"/>
            <p:nvPr/>
          </p:nvSpPr>
          <p:spPr>
            <a:xfrm>
              <a:off x="0" y="3146821"/>
              <a:ext cx="8947150" cy="1048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entury Gothic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Established Wage (Romich, 22-25.) </a:t>
              </a:r>
              <a:endPara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208" name="Google Shape;208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Fair Minimum Wage Act, 2007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Char char="►"/>
            </a:pPr>
            <a:r>
              <a:rPr lang="en-US" sz="2800"/>
              <a:t>Raises wage to $7.25, 2009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Char char="►"/>
            </a:pPr>
            <a:r>
              <a:rPr lang="en-US" sz="2800"/>
              <a:t>Movement for $15 per hour wage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Char char="►"/>
            </a:pPr>
            <a:r>
              <a:rPr lang="en-US" sz="2800"/>
              <a:t>Other unsuccessful pushes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240"/>
              <a:buNone/>
            </a:pPr>
            <a:r>
              <a:rPr lang="en-US" sz="2800"/>
              <a:t>(Romich, 22-25.)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None/>
            </a:pPr>
            <a:r>
              <a:t/>
            </a:r>
            <a:endParaRPr sz="28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9" name="Google Shape;209;p3"/>
          <p:cNvSpPr txBox="1"/>
          <p:nvPr/>
        </p:nvSpPr>
        <p:spPr>
          <a:xfrm>
            <a:off x="8601075" y="52578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(Wall Street Journal)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07D6A"/>
            </a:gs>
            <a:gs pos="100000">
              <a:srgbClr val="25404E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"/>
          <p:cNvPicPr preferRelativeResize="0"/>
          <p:nvPr/>
        </p:nvPicPr>
        <p:blipFill rotWithShape="1">
          <a:blip r:embed="rId3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4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4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07D6A"/>
              </a:gs>
              <a:gs pos="100000">
                <a:srgbClr val="25404E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4"/>
          <p:cNvSpPr txBox="1"/>
          <p:nvPr>
            <p:ph type="title"/>
          </p:nvPr>
        </p:nvSpPr>
        <p:spPr>
          <a:xfrm>
            <a:off x="988694" y="1063416"/>
            <a:ext cx="6034406" cy="4811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en-US" sz="36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effective would a higher minimum wage in the United States be at helping families and communities with a lower socioeconomic status, compared to alternative routes to raise living conditions?</a:t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rgbClr val="163C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rgbClr val="0E28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5"/>
          <p:cNvSpPr/>
          <p:nvPr/>
        </p:nvSpPr>
        <p:spPr>
          <a:xfrm flipH="1">
            <a:off x="4644637" y="0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1" y="1"/>
            <a:ext cx="4990911" cy="6858001"/>
          </a:xfrm>
          <a:custGeom>
            <a:rect b="b" l="l" r="r" t="t"/>
            <a:pathLst>
              <a:path extrusionOk="0" h="6858001" w="499091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"/>
          <p:cNvSpPr txBox="1"/>
          <p:nvPr>
            <p:ph type="title"/>
          </p:nvPr>
        </p:nvSpPr>
        <p:spPr>
          <a:xfrm>
            <a:off x="653143" y="1645920"/>
            <a:ext cx="3522879" cy="447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n-US">
                <a:solidFill>
                  <a:srgbClr val="FFFFFF"/>
                </a:solidFill>
              </a:rPr>
              <a:t>First,a Solution</a:t>
            </a:r>
            <a:endParaRPr/>
          </a:p>
        </p:txBody>
      </p:sp>
      <p:sp>
        <p:nvSpPr>
          <p:cNvPr id="233" name="Google Shape;233;p5"/>
          <p:cNvSpPr txBox="1"/>
          <p:nvPr>
            <p:ph idx="1" type="body"/>
          </p:nvPr>
        </p:nvSpPr>
        <p:spPr>
          <a:xfrm>
            <a:off x="5204109" y="1645920"/>
            <a:ext cx="5919503" cy="447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- A minimum wage would be beneficial, if it were a moderate increase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2240"/>
              <a:buChar char="►"/>
            </a:pPr>
            <a:r>
              <a:rPr lang="en-US" sz="2800"/>
              <a:t>- Must also be accompanied with other measures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2240"/>
              <a:buChar char="►"/>
            </a:pPr>
            <a:r>
              <a:rPr lang="en-US" sz="2800"/>
              <a:t>- Tax credit expansion and tax decreases will help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6"/>
          <p:cNvPicPr preferRelativeResize="0"/>
          <p:nvPr/>
        </p:nvPicPr>
        <p:blipFill rotWithShape="1">
          <a:blip r:embed="rId3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/>
          <p:cNvPicPr preferRelativeResize="0"/>
          <p:nvPr/>
        </p:nvPicPr>
        <p:blipFill rotWithShape="1">
          <a:blip r:embed="rId4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6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6"/>
          <p:cNvSpPr txBox="1"/>
          <p:nvPr>
            <p:ph type="title"/>
          </p:nvPr>
        </p:nvSpPr>
        <p:spPr>
          <a:xfrm>
            <a:off x="648931" y="629266"/>
            <a:ext cx="4166510" cy="1622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100000"/>
              <a:buFont typeface="Century Gothic"/>
              <a:buNone/>
            </a:pPr>
            <a:r>
              <a:rPr b="0" i="0" lang="en-US" sz="4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Effects on Unemployment</a:t>
            </a:r>
            <a:r>
              <a:rPr lang="en-US" sz="4200">
                <a:solidFill>
                  <a:srgbClr val="EBEBEB"/>
                </a:solidFill>
              </a:rPr>
              <a:t>..</a:t>
            </a:r>
            <a:endParaRPr b="0" i="0" sz="42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4994020" y="-1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6"/>
          <p:cNvSpPr/>
          <p:nvPr/>
        </p:nvSpPr>
        <p:spPr>
          <a:xfrm rot="-5400000">
            <a:off x="5270819" y="-63600"/>
            <a:ext cx="6858001" cy="6985200"/>
          </a:xfrm>
          <a:custGeom>
            <a:rect b="b" l="l" r="r" t="t"/>
            <a:pathLst>
              <a:path extrusionOk="0" h="6985200" w="685800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pic>
        <p:nvPicPr>
          <p:cNvPr descr="Chart, line chart&#10;&#10;Description automatically generated" id="248" name="Google Shape;24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3992" y="1010610"/>
            <a:ext cx="5449889" cy="483677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6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6"/>
          <p:cNvSpPr txBox="1"/>
          <p:nvPr>
            <p:ph idx="1" type="body"/>
          </p:nvPr>
        </p:nvSpPr>
        <p:spPr>
          <a:xfrm>
            <a:off x="648931" y="2438400"/>
            <a:ext cx="4166509" cy="3785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cap="none">
                <a:solidFill>
                  <a:srgbClr val="EBEBEB"/>
                </a:solidFill>
              </a:rPr>
              <a:t>- MINIMUM WAGE IS A PRICE FLOOR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None/>
            </a:pPr>
            <a:r>
              <a:rPr lang="en-US" cap="none">
                <a:solidFill>
                  <a:srgbClr val="EBEBEB"/>
                </a:solidFill>
              </a:rPr>
              <a:t>- LEADS TO A SURPLUS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cap="none">
              <a:solidFill>
                <a:srgbClr val="EBEBEB"/>
              </a:solidFill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9445083" y="5960327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(Corporate Finance Institute)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7"/>
          <p:cNvSpPr/>
          <p:nvPr/>
        </p:nvSpPr>
        <p:spPr>
          <a:xfrm flipH="1">
            <a:off x="4644637" y="0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1" y="1"/>
            <a:ext cx="4990911" cy="6858001"/>
          </a:xfrm>
          <a:custGeom>
            <a:rect b="b" l="l" r="r" t="t"/>
            <a:pathLst>
              <a:path extrusionOk="0" h="6858001" w="499091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"/>
          <p:cNvSpPr txBox="1"/>
          <p:nvPr>
            <p:ph type="title"/>
          </p:nvPr>
        </p:nvSpPr>
        <p:spPr>
          <a:xfrm>
            <a:off x="653143" y="1645920"/>
            <a:ext cx="3522879" cy="447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n-US">
                <a:solidFill>
                  <a:srgbClr val="FFFFFF"/>
                </a:solidFill>
              </a:rPr>
              <a:t>...And Price Level</a:t>
            </a:r>
            <a:endParaRPr/>
          </a:p>
        </p:txBody>
      </p:sp>
      <p:sp>
        <p:nvSpPr>
          <p:cNvPr id="261" name="Google Shape;261;p7"/>
          <p:cNvSpPr txBox="1"/>
          <p:nvPr>
            <p:ph idx="1" type="body"/>
          </p:nvPr>
        </p:nvSpPr>
        <p:spPr>
          <a:xfrm>
            <a:off x="5204109" y="1645920"/>
            <a:ext cx="5919503" cy="447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 - As wages go up, prices go up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- Passed down to the consumer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- Causes prices to go up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- However, recent data does not suggest this (Dube, 538-539.)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- Likewise, unemployment is shown to have affected little from recent data (Card &amp; Krueger, 826-828.)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505522" y="3507058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/>
          <p:nvPr>
            <p:ph type="title"/>
          </p:nvPr>
        </p:nvSpPr>
        <p:spPr>
          <a:xfrm>
            <a:off x="650669" y="629266"/>
            <a:ext cx="3330328" cy="1641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Century Gothic"/>
              <a:buNone/>
            </a:pPr>
            <a:r>
              <a:rPr lang="en-US" sz="2900"/>
              <a:t>Effects on Specific Industries</a:t>
            </a:r>
            <a:br>
              <a:rPr lang="en-US" sz="2900"/>
            </a:br>
            <a:endParaRPr sz="2900"/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4">
            <a:alphaModFix/>
          </a:blip>
          <a:srcRect b="-1" l="12406" r="14009" t="0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"/>
          <p:cNvSpPr txBox="1"/>
          <p:nvPr>
            <p:ph idx="1" type="body"/>
          </p:nvPr>
        </p:nvSpPr>
        <p:spPr>
          <a:xfrm>
            <a:off x="650669" y="2438400"/>
            <a:ext cx="3330328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- Restaurant Industry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Char char="►"/>
            </a:pPr>
            <a:r>
              <a:rPr lang="en-US"/>
              <a:t>- Wage increase might negatively affect workers based off "pooling"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Char char="►"/>
            </a:pPr>
            <a:r>
              <a:rPr lang="en-US"/>
              <a:t>- Little effect on unemployment (Even, 22-23.)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71" name="Google Shape;271;p8"/>
          <p:cNvSpPr txBox="1"/>
          <p:nvPr/>
        </p:nvSpPr>
        <p:spPr>
          <a:xfrm flipH="1">
            <a:off x="8478644" y="5484025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(Seattle Metropolitan)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2021-04-25T02:10:36Z</dcterms:created>
</cp:coreProperties>
</file>